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140" r:id="rId3"/>
    <p:sldId id="1142" r:id="rId4"/>
    <p:sldId id="1146" r:id="rId5"/>
    <p:sldId id="1148" r:id="rId6"/>
    <p:sldId id="1143" r:id="rId7"/>
    <p:sldId id="1149" r:id="rId8"/>
    <p:sldId id="1144" r:id="rId9"/>
    <p:sldId id="1145"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 y="1988840"/>
            <a:ext cx="12190412"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1" y="3274709"/>
            <a:ext cx="12190412"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基础过关</a:t>
            </a:r>
            <a:r>
              <a:rPr lang="en-US" altLang="zh-CN" sz="4800" b="0" smtClean="0">
                <a:solidFill>
                  <a:srgbClr val="000000"/>
                </a:solidFill>
                <a:latin typeface="+mn-lt"/>
                <a:ea typeface="微软雅黑" panose="020B0503020204020204" pitchFamily="34" charset="-122"/>
                <a:cs typeface="微软雅黑" panose="020B0503020204020204" pitchFamily="34" charset="-122"/>
              </a:rPr>
              <a:t>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28745"/>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是一篇说明文。文章讲述了越剧演员创新表演形式使越剧受到了全国众多年轻人的喜爱。</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34566" y="1340768"/>
            <a:ext cx="10972832" cy="1366095"/>
          </a:xfrm>
          <a:prstGeom prst="rect">
            <a:avLst/>
          </a:prstGeom>
        </p:spPr>
      </p:pic>
      <p:pic>
        <p:nvPicPr>
          <p:cNvPr id="4" name="语篇导航-DA.eps" descr="id:2147487705;FounderCES"/>
          <p:cNvPicPr/>
          <p:nvPr/>
        </p:nvPicPr>
        <p:blipFill>
          <a:blip r:embed="rId3"/>
          <a:stretch>
            <a:fillRect/>
          </a:stretch>
        </p:blipFill>
        <p:spPr>
          <a:xfrm>
            <a:off x="478582" y="2832684"/>
            <a:ext cx="1909940" cy="466720"/>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8708"/>
            <a:ext cx="11485848" cy="2862322"/>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Yue Opera used to be a local Zhejiang art form enjoyed by the old people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today it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love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young people all over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rPr>
              <a:t>1.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is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loved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句意：但如今它被全中国的年轻人所喜爱。时态为一般现在时</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且主语</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love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是动宾关系</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应用一般现在时的被动语态</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主语是第三人称单数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is loved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66614" y="2055354"/>
            <a:ext cx="1167307" cy="461665"/>
          </a:xfrm>
          <a:prstGeom prst="rect">
            <a:avLst/>
          </a:prstGeom>
        </p:spPr>
        <p:txBody>
          <a:bodyPr wrap="none">
            <a:spAutoFit/>
          </a:bodyPr>
          <a:lstStyle/>
          <a:p>
            <a:r>
              <a:rPr lang="en-US" altLang="zh-CN" sz="2400">
                <a:cs typeface="Times New Roman" panose="02020603050405020304" pitchFamily="18" charset="0"/>
              </a:rPr>
              <a:t>is loved</a:t>
            </a:r>
            <a:endParaRPr lang="zh-CN" altLang="en-US"/>
          </a:p>
        </p:txBody>
      </p:sp>
    </p:spTree>
    <p:extLst>
      <p:ext uri="{BB962C8B-B14F-4D97-AF65-F5344CB8AC3E}">
        <p14:creationId xmlns:p14="http://schemas.microsoft.com/office/powerpoint/2010/main" val="581657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2184"/>
            <a:ext cx="11485848" cy="1200329"/>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Actress Chen Lijun has brought it onto a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wide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stage than before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her new performance, she used both singing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dancing, which surprised viewers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762652" y="1430882"/>
            <a:ext cx="936475" cy="461665"/>
          </a:xfrm>
          <a:prstGeom prst="rect">
            <a:avLst/>
          </a:prstGeom>
        </p:spPr>
        <p:txBody>
          <a:bodyPr wrap="none">
            <a:spAutoFit/>
          </a:bodyPr>
          <a:lstStyle/>
          <a:p>
            <a:r>
              <a:rPr lang="en-US" altLang="zh-CN" sz="2400"/>
              <a:t>wider</a:t>
            </a:r>
            <a:endParaRPr lang="zh-CN" altLang="en-US"/>
          </a:p>
        </p:txBody>
      </p:sp>
      <p:sp>
        <p:nvSpPr>
          <p:cNvPr id="6" name="矩形 5"/>
          <p:cNvSpPr/>
          <p:nvPr/>
        </p:nvSpPr>
        <p:spPr>
          <a:xfrm>
            <a:off x="6383238" y="1979639"/>
            <a:ext cx="681597" cy="461665"/>
          </a:xfrm>
          <a:prstGeom prst="rect">
            <a:avLst/>
          </a:prstGeom>
        </p:spPr>
        <p:txBody>
          <a:bodyPr wrap="none">
            <a:spAutoFit/>
          </a:bodyPr>
          <a:lstStyle/>
          <a:p>
            <a:r>
              <a:rPr lang="en-US" altLang="zh-CN" sz="2400"/>
              <a:t>and</a:t>
            </a:r>
            <a:endParaRPr lang="zh-CN" altLang="en-US"/>
          </a:p>
        </p:txBody>
      </p:sp>
      <p:sp>
        <p:nvSpPr>
          <p:cNvPr id="7" name="内容占位符 1"/>
          <p:cNvSpPr txBox="1">
            <a:spLocks/>
          </p:cNvSpPr>
          <p:nvPr/>
        </p:nvSpPr>
        <p:spPr bwMode="auto">
          <a:xfrm>
            <a:off x="360854" y="2488828"/>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 wider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句意：演员陈丽君将它带到了一个比以前更广阔的舞台。此处需要比较级形式。故填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wider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 and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句意：在她的新表演中</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她同时使用了唱歌和跳舞</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这让观众感到惊讶。此处为并列结构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“both...and...”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20407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174"/>
            <a:ext cx="11485848" cy="1754326"/>
          </a:xfrm>
        </p:spPr>
        <p:txBody>
          <a:bodyPr/>
          <a:lstStyle/>
          <a:p>
            <a:pPr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wants more people to see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beautiful and exciting it can be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also hopes parents will encourage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children to learn about it and keep the tradition alive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4871070" y="1379255"/>
            <a:ext cx="732893" cy="461665"/>
          </a:xfrm>
          <a:prstGeom prst="rect">
            <a:avLst/>
          </a:prstGeom>
        </p:spPr>
        <p:txBody>
          <a:bodyPr wrap="none">
            <a:spAutoFit/>
          </a:bodyPr>
          <a:lstStyle/>
          <a:p>
            <a:r>
              <a:rPr lang="en-US" altLang="zh-CN" sz="2400"/>
              <a:t>how</a:t>
            </a:r>
            <a:endParaRPr lang="zh-CN" altLang="en-US"/>
          </a:p>
        </p:txBody>
      </p:sp>
      <p:sp>
        <p:nvSpPr>
          <p:cNvPr id="8" name="矩形 7"/>
          <p:cNvSpPr/>
          <p:nvPr/>
        </p:nvSpPr>
        <p:spPr>
          <a:xfrm>
            <a:off x="3838797" y="1916832"/>
            <a:ext cx="816249" cy="461665"/>
          </a:xfrm>
          <a:prstGeom prst="rect">
            <a:avLst/>
          </a:prstGeom>
        </p:spPr>
        <p:txBody>
          <a:bodyPr wrap="none">
            <a:spAutoFit/>
          </a:bodyPr>
          <a:lstStyle/>
          <a:p>
            <a:r>
              <a:rPr lang="en-US" altLang="zh-CN" sz="2400"/>
              <a:t>their</a:t>
            </a:r>
            <a:endParaRPr lang="zh-CN" altLang="en-US"/>
          </a:p>
        </p:txBody>
      </p:sp>
      <p:sp>
        <p:nvSpPr>
          <p:cNvPr id="9" name="内容占位符 1"/>
          <p:cNvSpPr txBox="1">
            <a:spLocks/>
          </p:cNvSpPr>
          <p:nvPr/>
        </p:nvSpPr>
        <p:spPr bwMode="auto">
          <a:xfrm>
            <a:off x="360854" y="2852936"/>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 how</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句意：她希望更多的人看到它有多么美丽和令人兴奋。此句是宾语从句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空处修饰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beautiful and exciting,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5. their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句意：她还希望父母们鼓励他们的孩子去了解它</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并保持这一传统。空后是名词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children,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应用形容词性物主代词修饰。故填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their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32436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2677656"/>
          </a:xfrm>
        </p:spPr>
        <p:txBody>
          <a:bodyPr/>
          <a:lstStyle/>
          <a:p>
            <a:pPr indent="609600" algn="dist" hangingPunct="0">
              <a:lnSpc>
                <a:spcPct val="140000"/>
              </a:lnSpc>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Chen Lijun is not alone in bringing Yue Opera back to life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Xiao Bai Hua has also played a big role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2023, their show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Dragon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big success, attracting young people and selling out tickets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Mao Weitao,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85089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famous Yue Opera artist, this success did not happen overnight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says that many people have worked hard for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keep Yue Opera alive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009073" y="1196752"/>
            <a:ext cx="758541" cy="609398"/>
          </a:xfrm>
          <a:prstGeom prst="rect">
            <a:avLst/>
          </a:prstGeom>
        </p:spPr>
        <p:txBody>
          <a:bodyPr wrap="none">
            <a:spAutoFit/>
          </a:bodyPr>
          <a:lstStyle/>
          <a:p>
            <a:pPr>
              <a:lnSpc>
                <a:spcPct val="140000"/>
              </a:lnSpc>
            </a:pPr>
            <a:r>
              <a:rPr lang="en-US" altLang="zh-CN" sz="2400"/>
              <a:t> </a:t>
            </a:r>
            <a:r>
              <a:rPr lang="en-US" altLang="zh-CN" sz="2400"/>
              <a:t>was</a:t>
            </a:r>
            <a:endParaRPr lang="zh-CN" altLang="en-US"/>
          </a:p>
        </p:txBody>
      </p:sp>
      <p:sp>
        <p:nvSpPr>
          <p:cNvPr id="6" name="矩形 5"/>
          <p:cNvSpPr/>
          <p:nvPr/>
        </p:nvSpPr>
        <p:spPr>
          <a:xfrm>
            <a:off x="982638" y="2204864"/>
            <a:ext cx="338554" cy="609398"/>
          </a:xfrm>
          <a:prstGeom prst="rect">
            <a:avLst/>
          </a:prstGeom>
        </p:spPr>
        <p:txBody>
          <a:bodyPr wrap="none">
            <a:spAutoFit/>
          </a:bodyPr>
          <a:lstStyle/>
          <a:p>
            <a:pPr>
              <a:lnSpc>
                <a:spcPct val="140000"/>
              </a:lnSpc>
            </a:pPr>
            <a:r>
              <a:rPr lang="en-US" altLang="zh-CN" sz="2400"/>
              <a:t>a</a:t>
            </a:r>
            <a:endParaRPr lang="zh-CN" altLang="en-US"/>
          </a:p>
        </p:txBody>
      </p:sp>
      <p:sp>
        <p:nvSpPr>
          <p:cNvPr id="7" name="内容占位符 1"/>
          <p:cNvSpPr txBox="1">
            <a:spLocks/>
          </p:cNvSpPr>
          <p:nvPr/>
        </p:nvSpPr>
        <p:spPr bwMode="auto">
          <a:xfrm>
            <a:off x="360854" y="3284984"/>
            <a:ext cx="11485848" cy="319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6. was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2023</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他们的演出《新龙门客栈》取得了巨大成功</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吸引了年轻人并售罄了门票。时态为一般过去时</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主语是第三人称单数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lnSpc>
                <a:spcPct val="140000"/>
              </a:lnSpc>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7. 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句意：根据著名越剧艺术家茅威涛的说法</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这一成功并非一夜之间发生的。此处表示泛指</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,famous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以辅音音素开头</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a:lnSpc>
                <a:spcPct val="140000"/>
              </a:lnSpc>
              <a:spcAft>
                <a:spcPts val="0"/>
              </a:spcAft>
            </a:pPr>
            <a:r>
              <a:rPr lang="en-US" altLang="zh-CN" b="1">
                <a:solidFill>
                  <a:srgbClr val="FF0000"/>
                </a:solidFill>
                <a:latin typeface="Times New Roman" panose="02020603050405020304" pitchFamily="18" charset="0"/>
                <a:ea typeface="宋体" panose="02010600030101010101" pitchFamily="2" charset="-122"/>
              </a:rPr>
              <a:t>8. years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句意：她说</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许多人多年来一直努力保持越剧的活力。此处需要表示一段时间的名词复数形式。故填</a:t>
            </a:r>
            <a:r>
              <a:rPr lang="en-US" altLang="zh-CN" b="1">
                <a:solidFill>
                  <a:srgbClr val="FF0000"/>
                </a:solidFill>
                <a:latin typeface="Times New Roman" panose="02020603050405020304" pitchFamily="18" charset="0"/>
                <a:ea typeface="宋体" panose="02010600030101010101" pitchFamily="2" charset="-122"/>
              </a:rPr>
              <a:t>years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5285115" y="2747594"/>
            <a:ext cx="954107" cy="609398"/>
          </a:xfrm>
          <a:prstGeom prst="rect">
            <a:avLst/>
          </a:prstGeom>
        </p:spPr>
        <p:txBody>
          <a:bodyPr wrap="none">
            <a:spAutoFit/>
          </a:bodyPr>
          <a:lstStyle/>
          <a:p>
            <a:pPr>
              <a:lnSpc>
                <a:spcPct val="140000"/>
              </a:lnSpc>
            </a:pPr>
            <a:r>
              <a:rPr lang="en-US" altLang="zh-CN" sz="2400"/>
              <a:t>worse</a:t>
            </a:r>
            <a:endParaRPr lang="zh-CN" altLang="en-US"/>
          </a:p>
        </p:txBody>
      </p:sp>
    </p:spTree>
    <p:extLst>
      <p:ext uri="{BB962C8B-B14F-4D97-AF65-F5344CB8AC3E}">
        <p14:creationId xmlns:p14="http://schemas.microsoft.com/office/powerpoint/2010/main" val="4189670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4241"/>
            <a:ext cx="11485848" cy="1200329"/>
          </a:xfrm>
        </p:spPr>
        <p:txBody>
          <a:bodyPr/>
          <a:lstStyle/>
          <a:p>
            <a:pPr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believes it is important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Yue Opera to tell stories that connect with today’s world but still follow the traditional skills of Chinese opera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4429033" y="1311151"/>
            <a:ext cx="946093" cy="461665"/>
          </a:xfrm>
          <a:prstGeom prst="rect">
            <a:avLst/>
          </a:prstGeom>
        </p:spPr>
        <p:txBody>
          <a:bodyPr wrap="none">
            <a:spAutoFit/>
          </a:bodyPr>
          <a:lstStyle/>
          <a:p>
            <a:r>
              <a:rPr lang="en-US" altLang="zh-CN" sz="2400"/>
              <a:t>to use</a:t>
            </a:r>
            <a:endParaRPr lang="zh-CN" altLang="en-US"/>
          </a:p>
        </p:txBody>
      </p:sp>
      <p:sp>
        <p:nvSpPr>
          <p:cNvPr id="8" name="内容占位符 2"/>
          <p:cNvSpPr txBox="1">
            <a:spLocks/>
          </p:cNvSpPr>
          <p:nvPr/>
        </p:nvSpPr>
        <p:spPr bwMode="auto">
          <a:xfrm>
            <a:off x="360854" y="2276872"/>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9. to use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句意：她认为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使用越剧来讲述与当今世界相关但仍遵循中国传统戏曲技艺的故事非常重要。根据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it is important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此处需要不定</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important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只有两个搭配</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表示</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做某事是重要的</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表示</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是重要的</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0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式结构作真正主语</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作形式主语。故填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use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箭头右.eps" descr="id:2147488120;FounderCES"/>
          <p:cNvPicPr/>
          <p:nvPr/>
        </p:nvPicPr>
        <p:blipFill>
          <a:blip r:embed="rId2"/>
          <a:stretch>
            <a:fillRect/>
          </a:stretch>
        </p:blipFill>
        <p:spPr>
          <a:xfrm>
            <a:off x="5303119" y="3340920"/>
            <a:ext cx="288032" cy="226830"/>
          </a:xfrm>
          <a:prstGeom prst="rect">
            <a:avLst/>
          </a:prstGeom>
        </p:spPr>
      </p:pic>
    </p:spTree>
    <p:extLst>
      <p:ext uri="{BB962C8B-B14F-4D97-AF65-F5344CB8AC3E}">
        <p14:creationId xmlns:p14="http://schemas.microsoft.com/office/powerpoint/2010/main" val="1958034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36816"/>
            <a:ext cx="11485848" cy="2862322"/>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of these efforts, Yue Opera is growing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rapid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students are choosing to study it, which shows that old traditions can still shine in modern world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 rapidly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句意：由于这些努力</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越剧现在正在迅速发展。空处需要副词修饰动词。故填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rapidly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99462" y="1297791"/>
            <a:ext cx="1141659" cy="461665"/>
          </a:xfrm>
          <a:prstGeom prst="rect">
            <a:avLst/>
          </a:prstGeom>
        </p:spPr>
        <p:txBody>
          <a:bodyPr wrap="none">
            <a:spAutoFit/>
          </a:bodyPr>
          <a:lstStyle/>
          <a:p>
            <a:r>
              <a:rPr lang="en-US" altLang="zh-CN" sz="2400"/>
              <a:t>rapidly</a:t>
            </a:r>
            <a:endParaRPr lang="zh-CN" altLang="en-US"/>
          </a:p>
        </p:txBody>
      </p:sp>
    </p:spTree>
    <p:extLst>
      <p:ext uri="{BB962C8B-B14F-4D97-AF65-F5344CB8AC3E}">
        <p14:creationId xmlns:p14="http://schemas.microsoft.com/office/powerpoint/2010/main" val="1730863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charRg st="187" end="24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406574" y="2276872"/>
            <a:ext cx="11521280" cy="1080120"/>
          </a:xfrm>
          <a:prstGeom prst="rect">
            <a:avLst/>
          </a:prstGeom>
        </p:spPr>
      </p:pic>
      <p:sp>
        <p:nvSpPr>
          <p:cNvPr id="2" name="内容占位符 1"/>
          <p:cNvSpPr>
            <a:spLocks noGrp="1"/>
          </p:cNvSpPr>
          <p:nvPr>
            <p:ph idx="1"/>
          </p:nvPr>
        </p:nvSpPr>
        <p:spPr>
          <a:xfrm>
            <a:off x="360854" y="2226746"/>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传承需要创新表达。优秀越剧传统文化要在坚守本真中创新发展</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用当代语言讲好中国故事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让文化遗产活起来、传下去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为文化自信注入持久活力。</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养考向.eps" descr="id:2147488127;FounderCES"/>
          <p:cNvPicPr/>
          <p:nvPr/>
        </p:nvPicPr>
        <p:blipFill>
          <a:blip r:embed="rId3"/>
          <a:stretch>
            <a:fillRect/>
          </a:stretch>
        </p:blipFill>
        <p:spPr>
          <a:xfrm>
            <a:off x="550590" y="2426850"/>
            <a:ext cx="1958994" cy="383917"/>
          </a:xfrm>
          <a:prstGeom prst="rect">
            <a:avLst/>
          </a:prstGeom>
        </p:spPr>
      </p:pic>
    </p:spTree>
    <p:extLst>
      <p:ext uri="{BB962C8B-B14F-4D97-AF65-F5344CB8AC3E}">
        <p14:creationId xmlns:p14="http://schemas.microsoft.com/office/powerpoint/2010/main" val="390182539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440</TotalTime>
  <Words>159</Words>
  <Application>Microsoft Office PowerPoint</Application>
  <PresentationFormat>自定义</PresentationFormat>
  <Paragraphs>33</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447</cp:revision>
  <dcterms:created xsi:type="dcterms:W3CDTF">2020-11-06T05:24:00Z</dcterms:created>
  <dcterms:modified xsi:type="dcterms:W3CDTF">2025-09-17T14:37:21Z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